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4" r:id="rId6"/>
    <p:sldId id="267" r:id="rId7"/>
    <p:sldId id="260" r:id="rId8"/>
    <p:sldId id="265" r:id="rId9"/>
    <p:sldId id="262" r:id="rId10"/>
    <p:sldId id="263" r:id="rId11"/>
    <p:sldId id="291" r:id="rId12"/>
    <p:sldId id="268" r:id="rId13"/>
    <p:sldId id="269" r:id="rId14"/>
    <p:sldId id="270" r:id="rId15"/>
    <p:sldId id="271" r:id="rId16"/>
    <p:sldId id="272" r:id="rId17"/>
    <p:sldId id="284" r:id="rId18"/>
    <p:sldId id="293" r:id="rId19"/>
    <p:sldId id="294" r:id="rId20"/>
    <p:sldId id="295" r:id="rId21"/>
    <p:sldId id="298" r:id="rId22"/>
    <p:sldId id="297" r:id="rId23"/>
    <p:sldId id="296" r:id="rId24"/>
    <p:sldId id="301" r:id="rId25"/>
    <p:sldId id="299" r:id="rId26"/>
    <p:sldId id="300" r:id="rId27"/>
    <p:sldId id="283" r:id="rId28"/>
    <p:sldId id="273" r:id="rId29"/>
    <p:sldId id="303" r:id="rId30"/>
    <p:sldId id="302" r:id="rId31"/>
    <p:sldId id="285" r:id="rId32"/>
    <p:sldId id="286" r:id="rId33"/>
    <p:sldId id="287" r:id="rId34"/>
    <p:sldId id="288" r:id="rId35"/>
    <p:sldId id="290" r:id="rId36"/>
    <p:sldId id="289" r:id="rId37"/>
    <p:sldId id="304" r:id="rId38"/>
    <p:sldId id="277" r:id="rId39"/>
    <p:sldId id="274" r:id="rId40"/>
    <p:sldId id="276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3858" autoAdjust="0"/>
  </p:normalViewPr>
  <p:slideViewPr>
    <p:cSldViewPr snapToGrid="0">
      <p:cViewPr varScale="1">
        <p:scale>
          <a:sx n="70" d="100"/>
          <a:sy n="70" d="100"/>
        </p:scale>
        <p:origin x="708" y="48"/>
      </p:cViewPr>
      <p:guideLst/>
    </p:cSldViewPr>
  </p:slideViewPr>
  <p:outlineViewPr>
    <p:cViewPr>
      <p:scale>
        <a:sx n="33" d="100"/>
        <a:sy n="33" d="100"/>
      </p:scale>
      <p:origin x="0" y="-12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116B-D12D-445A-8CF6-AC96F96EB4D2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DAAC-CD6C-4806-8677-9572B1155B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67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DAAC-CD6C-4806-8677-9572B1155B0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80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DAAC-CD6C-4806-8677-9572B1155B0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336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F4589-E60E-438A-97C0-DED2A1C80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EFAF3E-5417-4AC7-886A-AC593730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173F9-5890-4940-8A70-059CAAB3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63101D-7815-4362-BFA0-B9FF51F4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06A461-D566-4C14-A759-2702320C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5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65D4DE-922E-4134-B9EC-5D2F844A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352DA8-E15E-43F3-99F6-A94CD5549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265845-EFFC-417B-BC8A-F46D1A22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B7C03-0A62-4EE1-BF95-4D4288FA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A7763B-0EDA-4A1D-9FF7-0219CE35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62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D14AC3D-8ECB-49E0-B167-E1446A0D4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6D6658-AC2C-41D4-8314-08D5C7F9B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581A8F-CE26-48DA-B511-25D99A6F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56051-DCD3-4EC7-A1FA-B065E7EC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E423A-57B1-4604-A204-62FA6D86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28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9CD44-83AC-4C71-8B80-BFD2608B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C53B76-4CDE-42DA-97BF-6BFEECD0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681FBD-AE71-47E1-A93E-02A882E0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796DB0-F68D-4186-B03E-7E572F03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601B0-0F5E-44C9-B6C2-CBBEC728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5EB5F-7241-4B9D-A12E-06981EF7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831469-9F40-442A-AA2A-6FB341F4A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792E96-53AB-48DB-83BB-542510F8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BD2B00-3D43-4BE1-8FA2-F238D12A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879933-B70E-4A7D-AC38-F1DE1211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89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8DF8A8-44AF-4C43-8A13-864C1908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BBB35-79CA-41C3-900A-3D3D1096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83B5FA-8DC4-4A24-9738-299469596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E0920B-D5AA-464F-8BE9-4DAA8A16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5A2ADA-4F82-426D-8E1F-8D883259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808F0E-DE3E-4F38-9408-6F50C492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39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64F79-464E-47D3-A712-8F9A02A1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75983A-BBFF-4E29-9AB9-61274306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82C01A-08F8-4ECE-9D6A-CB4D130DE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3D762D-7D09-4416-B80C-7DB9C2648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BB1E37-F28A-4498-8DAD-A27309D7F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CB242-8683-43F7-8D51-5332B8EE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50C72EC-0F0E-4814-B9B0-06B8A6FF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8FC747-E70A-4545-AC8C-75E28D59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78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7B182-1050-41B1-9C52-A4FC90EB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7E74F0-54BA-4393-9F49-86A9F0EE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340F1E-B66A-4F0F-86A4-86B08C4A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70A32A-C68F-425F-A71B-80CDEB97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69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7703FD-DCBE-4979-8462-70BF769C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83CC3B6-51E6-4894-8B6C-B473B491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D49DDF-DCD4-47DE-97C8-34D5C579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56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B3B50-264A-4880-87B2-D599923B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175E3-E17D-479A-80CA-FF287386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07A308-4261-46F3-AFEB-0727373B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C3074-8C5D-4BEE-BAD3-1B4F76D0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2C009D-01B6-42BE-94C8-CE5A6FD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2B1AEF-798E-4A66-9C63-F21F32F0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7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A4E29-B7D5-4FAC-9FC7-E8993865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0B19CD0-904A-4238-BE7E-AFE8FFB6B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39DAF4-8253-4B51-9576-8623A2C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B07DE8-C216-4D0A-8237-D92248B1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5EF769-3F1F-4A37-89B7-F110DFF7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7EC9F3-8E01-4388-92EA-FC1535A4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53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BADC68-C009-4BBB-AAA6-21BD1157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555C21-36FD-403D-BF69-179108674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733E8F-57E0-4F9D-877F-F35C7CE93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29E0-01D6-41A4-AD42-18EE8000BDF7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6CC19B-CBAE-445A-8EAC-7845EFF2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7F5549-AD97-4B39-88B7-4C9D3F16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87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17FE25-48AA-4FF8-9173-312DB098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5220" y="1523988"/>
            <a:ext cx="9956780" cy="53340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E9FBC6-8123-40D6-AE53-613D3CF3D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96735"/>
            <a:ext cx="5435600" cy="16545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0E91C3-73E3-4C08-8602-4AB2CD250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2709666"/>
            <a:ext cx="4710723" cy="26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思考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遊戲總類繁多，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該製作何種類型遊戲 </a:t>
            </a:r>
            <a:r>
              <a:rPr lang="en-US" altLang="zh-TW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?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815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4F41D-F227-45C9-A856-206BC627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4B0813-5C08-4AC8-AC9A-4BDF9AC58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 </a:t>
            </a:r>
            <a:endParaRPr lang="zh-TW" altLang="zh-TW" dirty="0"/>
          </a:p>
          <a:p>
            <a:pPr lvl="0"/>
            <a:r>
              <a:rPr lang="zh-TW" altLang="zh-TW" dirty="0"/>
              <a:t>射擊遊戲是屬於遊戲規則及操作較容易了解的遊戲，在與其他操作容易的類型的遊戲</a:t>
            </a:r>
            <a:r>
              <a:rPr lang="en-US" altLang="zh-TW" dirty="0"/>
              <a:t>(</a:t>
            </a:r>
            <a:r>
              <a:rPr lang="zh-TW" altLang="zh-TW" dirty="0"/>
              <a:t>例</a:t>
            </a:r>
            <a:r>
              <a:rPr lang="en-US" altLang="zh-TW" dirty="0"/>
              <a:t>:</a:t>
            </a:r>
            <a:r>
              <a:rPr lang="zh-TW" altLang="zh-TW" dirty="0"/>
              <a:t>推箱子</a:t>
            </a:r>
            <a:r>
              <a:rPr lang="en-US" altLang="zh-TW" dirty="0"/>
              <a:t>...</a:t>
            </a:r>
            <a:r>
              <a:rPr lang="zh-TW" altLang="zh-TW" dirty="0"/>
              <a:t>等</a:t>
            </a:r>
            <a:r>
              <a:rPr lang="en-US" altLang="zh-TW" dirty="0"/>
              <a:t>)</a:t>
            </a:r>
            <a:r>
              <a:rPr lang="zh-TW" altLang="zh-TW" dirty="0"/>
              <a:t>又能充分發揮</a:t>
            </a:r>
            <a:r>
              <a:rPr lang="en-US" altLang="zh-TW" dirty="0"/>
              <a:t>VR</a:t>
            </a:r>
            <a:r>
              <a:rPr lang="zh-TW" altLang="zh-TW" dirty="0"/>
              <a:t>體驗</a:t>
            </a:r>
            <a:r>
              <a:rPr lang="en-US" altLang="zh-TW" dirty="0"/>
              <a:t>3D</a:t>
            </a:r>
            <a:r>
              <a:rPr lang="zh-TW" altLang="zh-TW" dirty="0"/>
              <a:t>場景的特色。</a:t>
            </a:r>
          </a:p>
          <a:p>
            <a:endParaRPr lang="zh-TW" altLang="zh-TW" dirty="0"/>
          </a:p>
          <a:p>
            <a:pPr lvl="0"/>
            <a:r>
              <a:rPr lang="zh-TW" altLang="zh-TW" dirty="0"/>
              <a:t>射擊遊戲能夠提升人類對大腦的認知能力，比一些所謂的「益智遊戲」更加效果拔群。</a:t>
            </a:r>
          </a:p>
          <a:p>
            <a:pPr marL="0" indent="0">
              <a:buNone/>
            </a:pPr>
            <a:endParaRPr lang="zh-TW" altLang="zh-TW" dirty="0"/>
          </a:p>
          <a:p>
            <a:pPr lvl="0"/>
            <a:r>
              <a:rPr lang="en-US" altLang="zh-TW" dirty="0"/>
              <a:t>FPS</a:t>
            </a:r>
            <a:r>
              <a:rPr lang="zh-TW" altLang="zh-TW" dirty="0"/>
              <a:t>具有強烈的代入感，能讓你以一個主觀的角度去對抗其他玩家，從而練習自己的反應力。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93C7B4-0100-4F5A-A9C8-884C93E64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C971776-ACB3-4B2F-87C5-141FA51218D9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射擊遊戲優點</a:t>
            </a:r>
            <a:endParaRPr lang="en-US" altLang="zh-TW" sz="48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60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最終目的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VR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417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需求分析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5B06BC-F831-4AAD-89F9-FA40D4109660}"/>
              </a:ext>
            </a:extLst>
          </p:cNvPr>
          <p:cNvSpPr txBox="1"/>
          <p:nvPr/>
        </p:nvSpPr>
        <p:spPr>
          <a:xfrm>
            <a:off x="1818167" y="2275367"/>
            <a:ext cx="893134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改善以往的射擊遊戲只有「螢幕」 </a:t>
            </a:r>
            <a:r>
              <a:rPr lang="en-US" altLang="zh-TW" sz="3200" dirty="0"/>
              <a:t>+ </a:t>
            </a:r>
            <a:r>
              <a:rPr lang="zh-TW" altLang="zh-TW" sz="3200" dirty="0"/>
              <a:t>「兩隻手操控」</a:t>
            </a:r>
            <a:r>
              <a:rPr lang="en-US" altLang="zh-TW" sz="3200" dirty="0"/>
              <a:t> + </a:t>
            </a:r>
            <a:r>
              <a:rPr lang="zh-TW" altLang="zh-TW" sz="3200" dirty="0"/>
              <a:t>「一種武器」沒有腳跟身體，玩家沒有</a:t>
            </a:r>
            <a:r>
              <a:rPr lang="en-US" altLang="zh-TW" sz="3200" dirty="0"/>
              <a:t>”</a:t>
            </a:r>
            <a:r>
              <a:rPr lang="zh-TW" altLang="zh-TW" sz="3200" dirty="0"/>
              <a:t>實體感</a:t>
            </a:r>
            <a:r>
              <a:rPr lang="en-US" altLang="zh-TW" sz="3200" dirty="0"/>
              <a:t>”</a:t>
            </a:r>
            <a:r>
              <a:rPr lang="zh-TW" altLang="zh-TW" sz="3200" dirty="0"/>
              <a:t>。</a:t>
            </a: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現在的</a:t>
            </a:r>
            <a:r>
              <a:rPr lang="en-US" altLang="zh-TW" sz="3200" dirty="0"/>
              <a:t>VR</a:t>
            </a:r>
            <a:r>
              <a:rPr lang="zh-TW" altLang="zh-TW" sz="3200" dirty="0"/>
              <a:t>射擊遊戲都皆為單機遊戲，無法與隊友進行對話，大幅降低遊戲的團隊合作性。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816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需求說明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1A6E49-F90B-4975-8869-92F5A321A6A1}"/>
              </a:ext>
            </a:extLst>
          </p:cNvPr>
          <p:cNvSpPr txBox="1"/>
          <p:nvPr/>
        </p:nvSpPr>
        <p:spPr>
          <a:xfrm>
            <a:off x="893135" y="1821291"/>
            <a:ext cx="107388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打造出槍枝一樣外型的遙控器，且除了</a:t>
            </a:r>
            <a:r>
              <a:rPr lang="en-US" altLang="zh-TW" sz="3200" dirty="0"/>
              <a:t>VR</a:t>
            </a:r>
            <a:r>
              <a:rPr lang="zh-TW" altLang="zh-TW" sz="3200" dirty="0"/>
              <a:t>眼鏡之外還有其他感測器，偵測玩家的走動，且在遊戲中跟著移動。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提高遊戲場景設計的水平，以及加入各種音效提高真實感。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在對話功能中加入以經事先編輯好的語音以及圖文系統，玩家不須真的說話，只要點擊按鈕擊可傳出語音，即使不同國籍的與語言，經過程式的轉換也可進行交流</a:t>
            </a:r>
            <a:r>
              <a:rPr lang="zh-TW" altLang="zh-TW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9243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 rot="5400000">
            <a:off x="-4980710" y="5463853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2801595" y="382826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EDB7A2-E5D1-4D2A-9A78-4BD0CBFE50C4}"/>
              </a:ext>
            </a:extLst>
          </p:cNvPr>
          <p:cNvSpPr txBox="1"/>
          <p:nvPr/>
        </p:nvSpPr>
        <p:spPr>
          <a:xfrm>
            <a:off x="653625" y="1392382"/>
            <a:ext cx="923330" cy="31700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功能架構圖</a:t>
            </a: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F1D2859A-0619-48F5-9BAF-4CB7C3638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60" y="699448"/>
            <a:ext cx="7116843" cy="54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0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A1A79D-0ED4-480A-9391-CF49FE591ED7}"/>
              </a:ext>
            </a:extLst>
          </p:cNvPr>
          <p:cNvSpPr txBox="1"/>
          <p:nvPr/>
        </p:nvSpPr>
        <p:spPr>
          <a:xfrm>
            <a:off x="578810" y="1913859"/>
            <a:ext cx="883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0321C6-8B40-457C-B9EC-495E3F8B5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49" y="2358492"/>
            <a:ext cx="8405701" cy="421079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8339CA-8C13-425B-A13F-FBC2D019B601}"/>
              </a:ext>
            </a:extLst>
          </p:cNvPr>
          <p:cNvSpPr txBox="1"/>
          <p:nvPr/>
        </p:nvSpPr>
        <p:spPr>
          <a:xfrm>
            <a:off x="1105786" y="1796902"/>
            <a:ext cx="742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遊戲一開始的使用者介面分為三個小部分</a:t>
            </a:r>
          </a:p>
        </p:txBody>
      </p:sp>
    </p:spTree>
    <p:extLst>
      <p:ext uri="{BB962C8B-B14F-4D97-AF65-F5344CB8AC3E}">
        <p14:creationId xmlns:p14="http://schemas.microsoft.com/office/powerpoint/2010/main" val="12777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5894979-7CD9-41A9-80F4-80AB85A9E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44" y="1821291"/>
            <a:ext cx="9144112" cy="45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21B33-3A7B-47B3-856C-3244332C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D5C92E7-4236-4219-BD29-F3979EBB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96" y="2070933"/>
            <a:ext cx="9096607" cy="397627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18806D-9005-4048-A1F7-890C131D0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506E89-1AC4-4A51-9435-0390F5FFC2B2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216875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EA29D0-B757-46EB-8F94-895230B9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90325-FAD7-4867-87DE-9879385D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遊戲介面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B80FE7-329D-41EF-905A-0DF4E7E6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D98C97-E2C6-4C7F-B11F-EB3C2B8EDAE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89CD0D-9605-4C22-9A26-D5550402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11" y="2572735"/>
            <a:ext cx="7201578" cy="36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8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摘要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047742" cy="2082614"/>
            <a:chOff x="1262744" y="2317653"/>
            <a:chExt cx="10047742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製作遊戲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5417526" y="3630826"/>
              <a:ext cx="58929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深入體驗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以虛擬實</a:t>
              </a:r>
              <a:r>
                <a:rPr lang="zh-TW" altLang="en-US" sz="36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 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的世界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54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AF9B5-14BE-4A61-9145-491EB452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5B0DECB-FFFF-4FA5-A7B1-90D12636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378" y="2369064"/>
            <a:ext cx="6693244" cy="33466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621F085-4268-4F27-8451-4374B6381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38B91F0-D866-4226-BFE4-3234171B742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6286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47DC13-81EE-4FBC-9255-52681254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58DD71A-3928-41E6-B09D-47DF22550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35" y="2588336"/>
            <a:ext cx="5173156" cy="3140195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732ADB-48C7-4AA8-9391-AAB548BCB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B860B05-F3FC-4B6E-8DE3-C83EAB28BD5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967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FFD227D-4713-47AC-A331-7F32E0CFC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15" y="2008105"/>
            <a:ext cx="6266570" cy="3898044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F11771D-3DE7-4C0E-9BEB-5A8C08007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C9F827-B487-4C78-B4DB-8A41DEAB9717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09708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79C28D-E1CF-47D3-A8FD-14C68EE2C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79" y="2657970"/>
            <a:ext cx="5334886" cy="333451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350DFE-68D5-4020-BFA5-287A2590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8EB9F8-9DE9-4B0A-882D-0E1F32C2309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F83820-320B-4159-BEFA-BF1E4DE99E43}"/>
              </a:ext>
            </a:extLst>
          </p:cNvPr>
          <p:cNvSpPr txBox="1"/>
          <p:nvPr/>
        </p:nvSpPr>
        <p:spPr>
          <a:xfrm>
            <a:off x="838200" y="2009552"/>
            <a:ext cx="408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商城系統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566977B-036A-4F87-8C35-2669F7C85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t="12799" r="44368"/>
          <a:stretch/>
        </p:blipFill>
        <p:spPr>
          <a:xfrm>
            <a:off x="7269128" y="1733444"/>
            <a:ext cx="4380614" cy="47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21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A7FD1-C5CD-4450-8D96-9FFC1C576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0117"/>
            <a:ext cx="10515600" cy="4351338"/>
          </a:xfrm>
        </p:spPr>
        <p:txBody>
          <a:bodyPr/>
          <a:lstStyle/>
          <a:p>
            <a:r>
              <a:rPr lang="zh-TW" altLang="en-US" dirty="0"/>
              <a:t>問題回報</a:t>
            </a:r>
            <a:endParaRPr lang="en-US" altLang="zh-TW" dirty="0"/>
          </a:p>
          <a:p>
            <a:r>
              <a:rPr lang="zh-TW" altLang="en-US" dirty="0"/>
              <a:t>客服電話</a:t>
            </a:r>
            <a:r>
              <a:rPr lang="en-US" altLang="zh-TW" dirty="0"/>
              <a:t>:07-578578578</a:t>
            </a:r>
          </a:p>
          <a:p>
            <a:r>
              <a:rPr lang="en-US" altLang="zh-TW" dirty="0" err="1"/>
              <a:t>EMAIL:akatsuki@gamil.com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72B810-6D79-4887-B3A9-77806CAA8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F366680-6C0A-4D58-B177-CCF9ADA0AFBC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81764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B8BB51-C766-441B-9606-0BBCCF2A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D1EE6B2-D755-4F1A-A5E8-7C5A82386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6" y="1796517"/>
            <a:ext cx="3468744" cy="49212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2EACF9C-3666-4E69-ACD9-08D22FE6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53F8C0-59B1-447F-84CF-A8B61D97CA54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760FFA-3590-4F99-A1AA-AA9075582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51" y="2053930"/>
            <a:ext cx="4882116" cy="48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65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32852-1CC6-4C8F-B05D-F6937F06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23006BB-8938-47A7-89F5-9E7B45E99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6" y="2594344"/>
            <a:ext cx="5675324" cy="319485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6DCC3D0-BF96-4D03-B85A-443048AFC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86EBAFB-67B5-4376-8040-B091698FA10A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1BA470-3AD0-4159-8D80-F94484479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99" y="2492402"/>
            <a:ext cx="6037501" cy="33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4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77341A8-CB70-4BC1-BA0E-C7C04A9B67F9}"/>
              </a:ext>
            </a:extLst>
          </p:cNvPr>
          <p:cNvSpPr/>
          <p:nvPr/>
        </p:nvSpPr>
        <p:spPr>
          <a:xfrm>
            <a:off x="6829312" y="3803417"/>
            <a:ext cx="3465997" cy="2010552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60E932-CDC7-47AE-904A-76D3E995F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48" y="1339413"/>
            <a:ext cx="1014995" cy="101499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C0DB122C-0A26-46B1-B6DB-B941FE64EB05}"/>
              </a:ext>
            </a:extLst>
          </p:cNvPr>
          <p:cNvGrpSpPr/>
          <p:nvPr/>
        </p:nvGrpSpPr>
        <p:grpSpPr>
          <a:xfrm>
            <a:off x="1896691" y="1253640"/>
            <a:ext cx="1915627" cy="1072177"/>
            <a:chOff x="231817" y="690093"/>
            <a:chExt cx="2301029" cy="128788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C310477-0DBE-43DD-B425-1E4385A4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75" y="690093"/>
              <a:ext cx="1150513" cy="11505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6C831AD-7176-4C0A-BEB8-36D270F59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333" y="827467"/>
              <a:ext cx="1150513" cy="11505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DB4E15-E799-4AD0-97B6-33D31D6D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17" y="827467"/>
              <a:ext cx="1150513" cy="115051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867FD89-E0E6-4746-A5C2-415760EE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24" y="4189261"/>
            <a:ext cx="1216841" cy="1216841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4D563CB-97B7-4F76-B81A-36AD3DACEFA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3812318" y="1846911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DDE4412-A966-49AB-B1FB-CD6B95AE7362}"/>
              </a:ext>
            </a:extLst>
          </p:cNvPr>
          <p:cNvCxnSpPr>
            <a:cxnSpLocks/>
          </p:cNvCxnSpPr>
          <p:nvPr/>
        </p:nvCxnSpPr>
        <p:spPr>
          <a:xfrm>
            <a:off x="5131746" y="2547644"/>
            <a:ext cx="0" cy="138408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20D5D03-8C69-4CB4-9F25-D4C4142CD653}"/>
              </a:ext>
            </a:extLst>
          </p:cNvPr>
          <p:cNvCxnSpPr/>
          <p:nvPr/>
        </p:nvCxnSpPr>
        <p:spPr>
          <a:xfrm flipV="1">
            <a:off x="5878773" y="4820829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8B2DA76-F2CB-433B-B6FE-CD2C06A4E8D9}"/>
              </a:ext>
            </a:extLst>
          </p:cNvPr>
          <p:cNvGrpSpPr/>
          <p:nvPr/>
        </p:nvGrpSpPr>
        <p:grpSpPr>
          <a:xfrm>
            <a:off x="6998236" y="4189261"/>
            <a:ext cx="3158465" cy="1079593"/>
            <a:chOff x="6156824" y="4216327"/>
            <a:chExt cx="3793911" cy="129679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40B7A74-6AB6-4EDC-B633-D8D5CC3A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10" y="4436796"/>
              <a:ext cx="1076325" cy="1076325"/>
            </a:xfrm>
            <a:prstGeom prst="rect">
              <a:avLst/>
            </a:prstGeom>
          </p:spPr>
        </p:pic>
        <p:pic>
          <p:nvPicPr>
            <p:cNvPr id="1026" name="Picture 2" descr="「web server」的圖片搜尋結果">
              <a:extLst>
                <a:ext uri="{FF2B5EF4-FFF2-40B4-BE49-F238E27FC236}">
                  <a16:creationId xmlns:a16="http://schemas.microsoft.com/office/drawing/2014/main" id="{5927C57A-6649-4E6E-B056-21421AE61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824" y="4216327"/>
              <a:ext cx="1076325" cy="129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7793BECA-CC69-468A-88CF-784BEF7A027F}"/>
                </a:ext>
              </a:extLst>
            </p:cNvPr>
            <p:cNvCxnSpPr/>
            <p:nvPr/>
          </p:nvCxnSpPr>
          <p:spPr>
            <a:xfrm flipV="1">
              <a:off x="7566139" y="4947153"/>
              <a:ext cx="975281" cy="1"/>
            </a:xfrm>
            <a:prstGeom prst="line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F242684-ECED-4FE6-B9AF-122E10284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701" y="753696"/>
            <a:ext cx="957812" cy="957812"/>
          </a:xfrm>
          <a:prstGeom prst="rect">
            <a:avLst/>
          </a:prstGeom>
        </p:spPr>
      </p:pic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C979DDD3-90E1-4834-9C6A-39002F09E1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93307" y="1200713"/>
            <a:ext cx="775186" cy="776866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9231B92-C223-45B0-893E-CD15DE8A9848}"/>
              </a:ext>
            </a:extLst>
          </p:cNvPr>
          <p:cNvSpPr txBox="1"/>
          <p:nvPr/>
        </p:nvSpPr>
        <p:spPr>
          <a:xfrm>
            <a:off x="380829" y="1711508"/>
            <a:ext cx="1015663" cy="4102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5400" dirty="0">
                <a:latin typeface="華康中黑體" panose="020B0509000000000000" pitchFamily="49" charset="-120"/>
                <a:ea typeface="華康中黑體" panose="020B0509000000000000" pitchFamily="49" charset="-120"/>
              </a:rPr>
              <a:t>系統架構圖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FB3AFB-89BE-4869-A623-7CC85CB4C95D}"/>
              </a:ext>
            </a:extLst>
          </p:cNvPr>
          <p:cNvSpPr txBox="1"/>
          <p:nvPr/>
        </p:nvSpPr>
        <p:spPr>
          <a:xfrm>
            <a:off x="2403561" y="2440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31B3892-9825-4A68-ACE1-3416E696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86" y="2102427"/>
            <a:ext cx="1183253" cy="815425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7CE0FF2-B109-4DAF-BE3A-3F045DCA317A}"/>
              </a:ext>
            </a:extLst>
          </p:cNvPr>
          <p:cNvCxnSpPr/>
          <p:nvPr/>
        </p:nvCxnSpPr>
        <p:spPr>
          <a:xfrm>
            <a:off x="9093307" y="3100206"/>
            <a:ext cx="0" cy="65758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BF5D6B-9BCC-4792-BDF5-52E2A057F3FC}"/>
              </a:ext>
            </a:extLst>
          </p:cNvPr>
          <p:cNvSpPr txBox="1"/>
          <p:nvPr/>
        </p:nvSpPr>
        <p:spPr>
          <a:xfrm>
            <a:off x="10197025" y="1757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管理員</a:t>
            </a:r>
          </a:p>
        </p:txBody>
      </p:sp>
    </p:spTree>
    <p:extLst>
      <p:ext uri="{BB962C8B-B14F-4D97-AF65-F5344CB8AC3E}">
        <p14:creationId xmlns:p14="http://schemas.microsoft.com/office/powerpoint/2010/main" val="264939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6A6300F-BBC1-45E2-927A-AE29D36F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473616" y="5463854"/>
            <a:ext cx="12192000" cy="1264293"/>
          </a:xfrm>
          <a:prstGeom prst="rect">
            <a:avLst/>
          </a:prstGeom>
        </p:spPr>
      </p:pic>
      <p:pic>
        <p:nvPicPr>
          <p:cNvPr id="1026" name="Picture 2" descr="Untitled Diagram">
            <a:extLst>
              <a:ext uri="{FF2B5EF4-FFF2-40B4-BE49-F238E27FC236}">
                <a16:creationId xmlns:a16="http://schemas.microsoft.com/office/drawing/2014/main" id="{FA1F8735-EF37-41AD-BF30-8F85EA5D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34" y="132317"/>
            <a:ext cx="7782333" cy="659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97DC8F0-CD77-4208-8C80-6A1764ADD501}"/>
              </a:ext>
            </a:extLst>
          </p:cNvPr>
          <p:cNvSpPr txBox="1"/>
          <p:nvPr/>
        </p:nvSpPr>
        <p:spPr>
          <a:xfrm>
            <a:off x="1160719" y="1993374"/>
            <a:ext cx="923330" cy="378565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使用者案例圖</a:t>
            </a:r>
          </a:p>
        </p:txBody>
      </p:sp>
    </p:spTree>
    <p:extLst>
      <p:ext uri="{BB962C8B-B14F-4D97-AF65-F5344CB8AC3E}">
        <p14:creationId xmlns:p14="http://schemas.microsoft.com/office/powerpoint/2010/main" val="1563085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4E43C-D929-48FD-9751-048448D5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24B5F54-6F52-45BC-BE46-5C99EC0DE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7" y="1801728"/>
            <a:ext cx="11341366" cy="4691147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70601B-A376-4B0F-976D-9F0324AF4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9D0695D-3E13-48E1-822B-D390627749F9}"/>
              </a:ext>
            </a:extLst>
          </p:cNvPr>
          <p:cNvSpPr txBox="1"/>
          <p:nvPr/>
        </p:nvSpPr>
        <p:spPr>
          <a:xfrm>
            <a:off x="1262744" y="55699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類別圖</a:t>
            </a:r>
          </a:p>
        </p:txBody>
      </p:sp>
    </p:spTree>
    <p:extLst>
      <p:ext uri="{BB962C8B-B14F-4D97-AF65-F5344CB8AC3E}">
        <p14:creationId xmlns:p14="http://schemas.microsoft.com/office/powerpoint/2010/main" val="302760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2745A79-1FA8-4610-B91D-EA154B7E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363" y="5200226"/>
            <a:ext cx="1487064" cy="1633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56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2662103" y="6117465"/>
            <a:ext cx="13178970" cy="183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0" y="4471862"/>
            <a:ext cx="2242363" cy="15452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47BD606-67F2-45C4-B14E-B2C6CC28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14" y="3259966"/>
            <a:ext cx="1991738" cy="276573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43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5" y="4667132"/>
            <a:ext cx="1568901" cy="135002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EEBD4E-4AF9-4D0B-BEB5-A3A55B2BDEC0}"/>
              </a:ext>
            </a:extLst>
          </p:cNvPr>
          <p:cNvSpPr txBox="1"/>
          <p:nvPr/>
        </p:nvSpPr>
        <p:spPr>
          <a:xfrm>
            <a:off x="2716856" y="2169422"/>
            <a:ext cx="79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遊戲及相關裝置演進 </a:t>
            </a:r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 </a:t>
            </a:r>
            <a:endParaRPr lang="zh-TW" altLang="en-US" sz="4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433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 rot="5400000">
            <a:off x="-5091546" y="5463855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E71CFEE-15B6-47ED-94EE-E4E1F8AC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49" y="727364"/>
            <a:ext cx="9636649" cy="586047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0974560-7467-496A-A501-9AA95D4F0DA4}"/>
              </a:ext>
            </a:extLst>
          </p:cNvPr>
          <p:cNvSpPr txBox="1"/>
          <p:nvPr/>
        </p:nvSpPr>
        <p:spPr>
          <a:xfrm>
            <a:off x="619734" y="1262746"/>
            <a:ext cx="800219" cy="52211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系統架構圖轉動態圖形</a:t>
            </a:r>
          </a:p>
        </p:txBody>
      </p:sp>
    </p:spTree>
    <p:extLst>
      <p:ext uri="{BB962C8B-B14F-4D97-AF65-F5344CB8AC3E}">
        <p14:creationId xmlns:p14="http://schemas.microsoft.com/office/powerpoint/2010/main" val="3730032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A81D01-FB2E-44EE-8948-F5A60826C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5" y="495513"/>
            <a:ext cx="10515600" cy="1000778"/>
          </a:xfrm>
        </p:spPr>
        <p:txBody>
          <a:bodyPr>
            <a:normAutofit/>
          </a:bodyPr>
          <a:lstStyle/>
          <a:p>
            <a:pPr lvl="0"/>
            <a:r>
              <a:rPr lang="zh-TW" altLang="zh-TW" dirty="0"/>
              <a:t>玩家有</a:t>
            </a:r>
            <a:r>
              <a:rPr lang="en-US" altLang="zh-TW" dirty="0"/>
              <a:t>5</a:t>
            </a:r>
            <a:r>
              <a:rPr lang="zh-TW" altLang="zh-TW" dirty="0"/>
              <a:t>個功能可以進行選擇，分別為開始遊戲、觀看角色資訊、商城系統、遊戲設定以及結束遊戲。</a:t>
            </a:r>
            <a:endParaRPr lang="zh-TW" alt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E844E5C-B24B-4C72-90F8-4E1A6B967288}"/>
              </a:ext>
            </a:extLst>
          </p:cNvPr>
          <p:cNvGrpSpPr/>
          <p:nvPr/>
        </p:nvGrpSpPr>
        <p:grpSpPr>
          <a:xfrm>
            <a:off x="-355847" y="1967830"/>
            <a:ext cx="12903694" cy="4394657"/>
            <a:chOff x="-355847" y="1967830"/>
            <a:chExt cx="12903694" cy="439465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25F272E-A098-44C4-A8C8-E3E5F8DE0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6" b="50324"/>
            <a:stretch/>
          </p:blipFill>
          <p:spPr>
            <a:xfrm>
              <a:off x="-355847" y="1967830"/>
              <a:ext cx="12903694" cy="4394657"/>
            </a:xfrm>
            <a:prstGeom prst="rect">
              <a:avLst/>
            </a:prstGeom>
          </p:spPr>
        </p:pic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5FEACFB1-2EF9-440C-8C68-492244F8A4BA}"/>
                </a:ext>
              </a:extLst>
            </p:cNvPr>
            <p:cNvGrpSpPr/>
            <p:nvPr/>
          </p:nvGrpSpPr>
          <p:grpSpPr>
            <a:xfrm>
              <a:off x="428625" y="4327253"/>
              <a:ext cx="10552884" cy="1513431"/>
              <a:chOff x="428625" y="4327253"/>
              <a:chExt cx="10552884" cy="151343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9436D10-42D2-45F7-A1DE-C82715CD224D}"/>
                  </a:ext>
                </a:extLst>
              </p:cNvPr>
              <p:cNvSpPr/>
              <p:nvPr/>
            </p:nvSpPr>
            <p:spPr>
              <a:xfrm>
                <a:off x="2534194" y="4371703"/>
                <a:ext cx="8447315" cy="4789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DE991F7C-50D7-4335-8F34-CF1DE2605609}"/>
                  </a:ext>
                </a:extLst>
              </p:cNvPr>
              <p:cNvCxnSpPr/>
              <p:nvPr/>
            </p:nvCxnSpPr>
            <p:spPr>
              <a:xfrm>
                <a:off x="6861175" y="4327253"/>
                <a:ext cx="0" cy="667022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8008396F-24D5-44C3-AF11-0CE9EB771023}"/>
                  </a:ext>
                </a:extLst>
              </p:cNvPr>
              <p:cNvCxnSpPr/>
              <p:nvPr/>
            </p:nvCxnSpPr>
            <p:spPr>
              <a:xfrm>
                <a:off x="10309225" y="4371703"/>
                <a:ext cx="0" cy="667022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3972D50-1B55-46B5-842E-765205A61BDE}"/>
                  </a:ext>
                </a:extLst>
              </p:cNvPr>
              <p:cNvSpPr/>
              <p:nvPr/>
            </p:nvSpPr>
            <p:spPr>
              <a:xfrm>
                <a:off x="428625" y="4705214"/>
                <a:ext cx="5105398" cy="981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C766FDAA-E9F1-4575-8B08-28E37050E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250" y="4345781"/>
                <a:ext cx="0" cy="1467916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4106A0D7-D61E-4139-B3A7-DBD6EA716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7400" y="4345781"/>
                <a:ext cx="0" cy="1467916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389CEEB4-7A5B-482F-A727-1FE32B07BF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075" y="4345781"/>
                <a:ext cx="0" cy="1494903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389D9C0-5094-4763-8652-79541AD9A428}"/>
                  </a:ext>
                </a:extLst>
              </p:cNvPr>
              <p:cNvCxnSpPr/>
              <p:nvPr/>
            </p:nvCxnSpPr>
            <p:spPr>
              <a:xfrm>
                <a:off x="727075" y="4345781"/>
                <a:ext cx="2600325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625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7CFF1-7BBB-478F-90D2-0914CA15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478"/>
            <a:ext cx="10515600" cy="4351338"/>
          </a:xfrm>
        </p:spPr>
        <p:txBody>
          <a:bodyPr/>
          <a:lstStyle/>
          <a:p>
            <a:r>
              <a:rPr lang="zh-TW" altLang="en-US" dirty="0"/>
              <a:t>開始對戰的說明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72B328-5FF5-401F-B011-02D7216C0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3" r="72661"/>
          <a:stretch/>
        </p:blipFill>
        <p:spPr>
          <a:xfrm>
            <a:off x="7335982" y="470674"/>
            <a:ext cx="4017818" cy="60689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BDCA0D-1809-41EB-A79F-DDCDB61CA291}"/>
              </a:ext>
            </a:extLst>
          </p:cNvPr>
          <p:cNvSpPr/>
          <p:nvPr/>
        </p:nvSpPr>
        <p:spPr>
          <a:xfrm>
            <a:off x="5805054" y="3122375"/>
            <a:ext cx="1449127" cy="3827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使用者介面</a:t>
            </a:r>
          </a:p>
        </p:txBody>
      </p:sp>
    </p:spTree>
    <p:extLst>
      <p:ext uri="{BB962C8B-B14F-4D97-AF65-F5344CB8AC3E}">
        <p14:creationId xmlns:p14="http://schemas.microsoft.com/office/powerpoint/2010/main" val="2089481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A68B4-99D7-410D-85AA-8E46EE2F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lvl="0"/>
            <a:r>
              <a:rPr lang="zh-TW" altLang="zh-TW" dirty="0"/>
              <a:t>商城功能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  <a:endParaRPr lang="en-US" altLang="zh-TW" dirty="0"/>
          </a:p>
          <a:p>
            <a:pPr lvl="0"/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6BE04E-DE74-4D1C-ABED-B583BB1D9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0" t="40264" r="55311"/>
          <a:stretch/>
        </p:blipFill>
        <p:spPr>
          <a:xfrm>
            <a:off x="7543800" y="384318"/>
            <a:ext cx="3683187" cy="63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56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2E424-71BA-4488-995B-FDFBAD53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zh-TW" altLang="zh-TW" dirty="0"/>
              <a:t>退出遊戲功能。</a:t>
            </a:r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B967A7-7AF1-4851-BD8C-36DCE189C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9" t="36551" r="44563" b="27907"/>
          <a:stretch/>
        </p:blipFill>
        <p:spPr>
          <a:xfrm>
            <a:off x="8381740" y="681037"/>
            <a:ext cx="2972060" cy="56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1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9A375A-AB5C-4263-AC77-EAE0A0F98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r>
              <a:rPr lang="zh-TW" altLang="zh-TW" dirty="0"/>
              <a:t>角色資訊內容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671444-29B2-4048-AF58-BA127B995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1" t="36550" b="2326"/>
          <a:stretch/>
        </p:blipFill>
        <p:spPr>
          <a:xfrm>
            <a:off x="6095999" y="267196"/>
            <a:ext cx="5479473" cy="65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9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07818-8CDA-4A66-8AFF-21F5D71D8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882" y="1253331"/>
            <a:ext cx="10515600" cy="4351338"/>
          </a:xfrm>
        </p:spPr>
        <p:txBody>
          <a:bodyPr/>
          <a:lstStyle/>
          <a:p>
            <a:r>
              <a:rPr lang="zh-TW" altLang="zh-TW" dirty="0"/>
              <a:t>設定功能</a:t>
            </a:r>
            <a:r>
              <a:rPr lang="zh-TW" altLang="en-US" dirty="0"/>
              <a:t>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5DB70B-7EE9-47FC-B679-86C7DDA2D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7" t="42479" r="30797" b="14728"/>
          <a:stretch/>
        </p:blipFill>
        <p:spPr>
          <a:xfrm>
            <a:off x="7668491" y="204363"/>
            <a:ext cx="3685309" cy="66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14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044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資源</a:t>
              </a:r>
              <a:r>
                <a:rPr lang="en-US" altLang="zh-TW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(</a:t>
              </a:r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工具</a:t>
              </a:r>
              <a:r>
                <a:rPr lang="en-US" altLang="zh-TW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)</a:t>
              </a:r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DE76E6D-8129-4715-8933-24FC08BD9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39049"/>
              </p:ext>
            </p:extLst>
          </p:nvPr>
        </p:nvGraphicFramePr>
        <p:xfrm>
          <a:off x="1404359" y="2840122"/>
          <a:ext cx="9383281" cy="274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990">
                  <a:extLst>
                    <a:ext uri="{9D8B030D-6E8A-4147-A177-3AD203B41FA5}">
                      <a16:colId xmlns:a16="http://schemas.microsoft.com/office/drawing/2014/main" val="3041486204"/>
                    </a:ext>
                  </a:extLst>
                </a:gridCol>
                <a:gridCol w="3709862">
                  <a:extLst>
                    <a:ext uri="{9D8B030D-6E8A-4147-A177-3AD203B41FA5}">
                      <a16:colId xmlns:a16="http://schemas.microsoft.com/office/drawing/2014/main" val="4089258622"/>
                    </a:ext>
                  </a:extLst>
                </a:gridCol>
                <a:gridCol w="3622429">
                  <a:extLst>
                    <a:ext uri="{9D8B030D-6E8A-4147-A177-3AD203B41FA5}">
                      <a16:colId xmlns:a16="http://schemas.microsoft.com/office/drawing/2014/main" val="1635757924"/>
                    </a:ext>
                  </a:extLst>
                </a:gridCol>
              </a:tblGrid>
              <a:tr h="50843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軟體版本需求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02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Unity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整合設計環境和介面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Unity2017 or higher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 err="1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Xcode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轉檔並生成至 </a:t>
                      </a:r>
                      <a:r>
                        <a:rPr lang="en-US" altLang="zh-TW" sz="1800" b="0" dirty="0" err="1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iphone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 err="1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Xcode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9.0 or 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9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PPT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報告投影片製作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-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endParaRPr lang="en-US" altLang="zh-TW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15945"/>
                  </a:ext>
                </a:extLst>
              </a:tr>
              <a:tr h="384386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Draw.io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UML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9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Photoshop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素材製作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-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endParaRPr lang="en-US" altLang="zh-TW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19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illustrator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素材製作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71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490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組員分工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48D615-A509-47F6-90FD-A3C8426D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77788"/>
              </p:ext>
            </p:extLst>
          </p:nvPr>
        </p:nvGraphicFramePr>
        <p:xfrm>
          <a:off x="2429186" y="1825212"/>
          <a:ext cx="8665534" cy="445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2767">
                  <a:extLst>
                    <a:ext uri="{9D8B030D-6E8A-4147-A177-3AD203B41FA5}">
                      <a16:colId xmlns:a16="http://schemas.microsoft.com/office/drawing/2014/main" val="2520776551"/>
                    </a:ext>
                  </a:extLst>
                </a:gridCol>
                <a:gridCol w="4332767">
                  <a:extLst>
                    <a:ext uri="{9D8B030D-6E8A-4147-A177-3AD203B41FA5}">
                      <a16:colId xmlns:a16="http://schemas.microsoft.com/office/drawing/2014/main" val="2050985166"/>
                    </a:ext>
                  </a:extLst>
                </a:gridCol>
              </a:tblGrid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人員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78058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資料蒐集、討論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81614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摘要、動機、目的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6793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需求分析、需求說明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7999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功能說明、功能架構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9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系統架構圖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658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動態圖形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22837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使用者案例圖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94807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類別圖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3915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時程表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88902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word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86441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PPT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338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252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工作分配圖</a:t>
              </a:r>
            </a:p>
          </p:txBody>
        </p:sp>
      </p:grp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CE06658B-208B-4066-ADBE-97657FEC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9" y="1723087"/>
            <a:ext cx="8390641" cy="5020067"/>
          </a:xfrm>
        </p:spPr>
      </p:pic>
    </p:spTree>
    <p:extLst>
      <p:ext uri="{BB962C8B-B14F-4D97-AF65-F5344CB8AC3E}">
        <p14:creationId xmlns:p14="http://schemas.microsoft.com/office/powerpoint/2010/main" val="348582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9F12A39-0F38-412C-A34B-EC230376EAAE}"/>
              </a:ext>
            </a:extLst>
          </p:cNvPr>
          <p:cNvGrpSpPr/>
          <p:nvPr/>
        </p:nvGrpSpPr>
        <p:grpSpPr>
          <a:xfrm>
            <a:off x="4078091" y="2257217"/>
            <a:ext cx="6989585" cy="3345089"/>
            <a:chOff x="5766085" y="2634589"/>
            <a:chExt cx="5779011" cy="276573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7BD606-67F2-45C4-B14E-B2C6CC28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085" y="2634589"/>
              <a:ext cx="1991738" cy="276573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7F6D227-7162-49A8-B23B-DBC302A59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766" y="2659989"/>
              <a:ext cx="2740330" cy="2740330"/>
            </a:xfrm>
            <a:prstGeom prst="rect">
              <a:avLst/>
            </a:prstGeom>
          </p:spPr>
        </p:pic>
        <p:sp>
          <p:nvSpPr>
            <p:cNvPr id="10" name="加號 9">
              <a:extLst>
                <a:ext uri="{FF2B5EF4-FFF2-40B4-BE49-F238E27FC236}">
                  <a16:creationId xmlns:a16="http://schemas.microsoft.com/office/drawing/2014/main" id="{E9CF85E2-FC35-4844-B2D7-F987F3B3C5D7}"/>
                </a:ext>
              </a:extLst>
            </p:cNvPr>
            <p:cNvSpPr/>
            <p:nvPr/>
          </p:nvSpPr>
          <p:spPr>
            <a:xfrm>
              <a:off x="7824094" y="3599505"/>
              <a:ext cx="914400" cy="9144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7698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-4652452" y="6209233"/>
            <a:ext cx="16336452" cy="91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3074" y="4471862"/>
            <a:ext cx="2242363" cy="154529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9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789" y="4667132"/>
            <a:ext cx="1568901" cy="13500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8F3F64-86DD-404A-8B7F-1802B21F9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23" y="2449289"/>
            <a:ext cx="3540305" cy="354030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707E6DB-538A-4011-B8FF-1ADB7385B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60" y="3251431"/>
            <a:ext cx="1991738" cy="27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時程表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182319D-09E4-46B1-B423-71985AE0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31" y="2538546"/>
            <a:ext cx="104679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為何選擇手機為裝置 </a:t>
              </a:r>
              <a:r>
                <a:rPr lang="en-US" altLang="zh-TW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?</a:t>
              </a:r>
              <a:endParaRPr lang="zh-TW" altLang="en-US" sz="3600" dirty="0"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EB5DD28-1530-4E16-BCDB-BE9998D0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31" y="3546260"/>
            <a:ext cx="1938905" cy="15192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台灣玩家成長到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890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萬人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42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97%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是線上遊戲玩家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537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手機遊戲玩家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最多，占比 </a:t>
            </a:r>
            <a:r>
              <a:rPr lang="en-US" altLang="zh-TW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80%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1618178" y="5860054"/>
            <a:ext cx="963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2017</a:t>
            </a:r>
            <a:r>
              <a:rPr lang="zh-TW" altLang="en-US" sz="1100" dirty="0"/>
              <a:t> 年 </a:t>
            </a:r>
            <a:r>
              <a:rPr lang="en-US" altLang="zh-TW" sz="1100" dirty="0"/>
              <a:t>Yahoo</a:t>
            </a:r>
            <a:r>
              <a:rPr lang="zh-TW" altLang="en-US" sz="1100" dirty="0"/>
              <a:t>奇摩與第三方研究公司合作。調查期間為今年</a:t>
            </a:r>
            <a:r>
              <a:rPr lang="en-US" altLang="zh-TW" sz="1100" dirty="0"/>
              <a:t>5</a:t>
            </a:r>
            <a:r>
              <a:rPr lang="zh-TW" altLang="en-US" sz="1100" dirty="0"/>
              <a:t>月</a:t>
            </a:r>
            <a:r>
              <a:rPr lang="en-US" altLang="zh-TW" sz="1100" dirty="0"/>
              <a:t>17</a:t>
            </a:r>
            <a:r>
              <a:rPr lang="zh-TW" altLang="en-US" sz="1100" dirty="0"/>
              <a:t>日到</a:t>
            </a:r>
            <a:r>
              <a:rPr lang="en-US" altLang="zh-TW" sz="1100" dirty="0"/>
              <a:t>31</a:t>
            </a:r>
            <a:r>
              <a:rPr lang="zh-TW" altLang="en-US" sz="1100" dirty="0"/>
              <a:t>日，調查對象為台灣</a:t>
            </a:r>
            <a:r>
              <a:rPr lang="en-US" altLang="zh-TW" sz="1100" dirty="0"/>
              <a:t>13</a:t>
            </a:r>
            <a:r>
              <a:rPr lang="zh-TW" altLang="en-US" sz="1100" dirty="0"/>
              <a:t>到</a:t>
            </a:r>
            <a:r>
              <a:rPr lang="en-US" altLang="zh-TW" sz="1100" dirty="0"/>
              <a:t>65</a:t>
            </a:r>
            <a:r>
              <a:rPr lang="zh-TW" altLang="en-US" sz="1100" dirty="0"/>
              <a:t>歲上網人口，回收有效樣本數為</a:t>
            </a:r>
            <a:r>
              <a:rPr lang="en-US" altLang="zh-TW" sz="1100" dirty="0"/>
              <a:t>2044</a:t>
            </a:r>
            <a:r>
              <a:rPr lang="zh-TW" altLang="en-US" sz="1100" dirty="0"/>
              <a:t>份。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088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觀看其他國家報告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上海宣布了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2018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上半年的產業報告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770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遊戲市場收入達 </a:t>
            </a:r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4778 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億元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417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其中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六成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都屬於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手機遊戲營收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8739309" y="5876144"/>
            <a:ext cx="2669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2018</a:t>
            </a:r>
            <a:r>
              <a:rPr lang="zh-TW" altLang="en-US" sz="1100" dirty="0"/>
              <a:t> </a:t>
            </a:r>
            <a:r>
              <a:rPr lang="zh-TW" altLang="en-US" sz="11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中國遊戲開發者大會</a:t>
            </a:r>
            <a:r>
              <a:rPr lang="zh-TW" altLang="en-US" sz="1100" dirty="0"/>
              <a:t>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6BA05D-1F8C-4DA9-9094-579CCE84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7" y="3551144"/>
            <a:ext cx="1536325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81328" cy="2236503"/>
            <a:chOff x="1262744" y="2317653"/>
            <a:chExt cx="10381328" cy="2236503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4111241" y="3630826"/>
              <a:ext cx="75328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5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展示遊戲最佳平台</a:t>
              </a:r>
              <a:endParaRPr lang="zh-TW" altLang="en-US" sz="5400" dirty="0"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78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549042" cy="2328836"/>
            <a:chOff x="1262744" y="2317653"/>
            <a:chExt cx="10549042" cy="2328836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手機遊戲市場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1970630" y="3630826"/>
              <a:ext cx="98411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是未來在亞洲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60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成長空間最被看好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86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目的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33598" cy="2082614"/>
            <a:chOff x="1262744" y="2317653"/>
            <a:chExt cx="10333598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製作手機遊戲</a:t>
              </a:r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2678516" y="3630826"/>
              <a:ext cx="89178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以達到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最佳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體驗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和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進軍未來市場發展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3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</TotalTime>
  <Words>623</Words>
  <Application>Microsoft Office PowerPoint</Application>
  <PresentationFormat>寬螢幕</PresentationFormat>
  <Paragraphs>133</Paragraphs>
  <Slides>40</Slides>
  <Notes>2</Notes>
  <HiddenSlides>4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7" baseType="lpstr">
      <vt:lpstr>Adobe 明體 Std L</vt:lpstr>
      <vt:lpstr>Adobe 繁黑體 Std B</vt:lpstr>
      <vt:lpstr>華康中黑體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kulowto</dc:creator>
  <cp:lastModifiedBy>柯盛文</cp:lastModifiedBy>
  <cp:revision>92</cp:revision>
  <dcterms:created xsi:type="dcterms:W3CDTF">2018-12-18T08:56:17Z</dcterms:created>
  <dcterms:modified xsi:type="dcterms:W3CDTF">2019-01-03T02:30:09Z</dcterms:modified>
</cp:coreProperties>
</file>